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5" r:id="rId2"/>
  </p:sldIdLst>
  <p:sldSz cx="10691813" cy="1511935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565D"/>
    <a:srgbClr val="B3D7DB"/>
    <a:srgbClr val="4C929E"/>
    <a:srgbClr val="2E5960"/>
    <a:srgbClr val="678470"/>
    <a:srgbClr val="77B4BE"/>
    <a:srgbClr val="73B6BD"/>
    <a:srgbClr val="ECF0ED"/>
    <a:srgbClr val="D0DAD2"/>
    <a:srgbClr val="8FA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76" autoAdjust="0"/>
    <p:restoredTop sz="96327" autoAdjust="0"/>
  </p:normalViewPr>
  <p:slideViewPr>
    <p:cSldViewPr snapToGrid="0">
      <p:cViewPr>
        <p:scale>
          <a:sx n="100" d="100"/>
          <a:sy n="100" d="100"/>
        </p:scale>
        <p:origin x="750" y="-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F4B5B0A7-A000-6548-8C9A-D0F5AC48D18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79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11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11"/>
            <a:ext cx="3076363" cy="513507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84491A99-7AF4-A341-9D6B-C69F3B76B2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407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74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50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62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866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55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63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50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161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43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33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94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D0A9-E5A4-BD42-B94C-15E2587FC523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51D8C-B3CE-284F-BC85-4AAF6A037B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76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D7DB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>
            <a:extLst>
              <a:ext uri="{FF2B5EF4-FFF2-40B4-BE49-F238E27FC236}">
                <a16:creationId xmlns:a16="http://schemas.microsoft.com/office/drawing/2014/main" id="{4CA04714-8791-42C7-A3F6-1F80E282C5BA}"/>
              </a:ext>
            </a:extLst>
          </p:cNvPr>
          <p:cNvSpPr/>
          <p:nvPr/>
        </p:nvSpPr>
        <p:spPr>
          <a:xfrm rot="5400000">
            <a:off x="4539881" y="1167503"/>
            <a:ext cx="6047525" cy="4404296"/>
          </a:xfrm>
          <a:prstGeom prst="rect">
            <a:avLst/>
          </a:prstGeom>
          <a:solidFill>
            <a:srgbClr val="4C929E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E165401D-FFEA-4B38-8CF4-B7F924F330F4}"/>
              </a:ext>
            </a:extLst>
          </p:cNvPr>
          <p:cNvGrpSpPr/>
          <p:nvPr/>
        </p:nvGrpSpPr>
        <p:grpSpPr>
          <a:xfrm>
            <a:off x="5138929" y="61934"/>
            <a:ext cx="5552883" cy="6134064"/>
            <a:chOff x="5259229" y="-1417497"/>
            <a:chExt cx="6429607" cy="7218099"/>
          </a:xfrm>
        </p:grpSpPr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CB4D4FAD-A6B4-4354-AFCD-86C083C559D7}"/>
                </a:ext>
              </a:extLst>
            </p:cNvPr>
            <p:cNvSpPr/>
            <p:nvPr/>
          </p:nvSpPr>
          <p:spPr>
            <a:xfrm rot="5400000">
              <a:off x="3674525" y="269043"/>
              <a:ext cx="7116263" cy="3946856"/>
            </a:xfrm>
            <a:prstGeom prst="rect">
              <a:avLst/>
            </a:prstGeom>
            <a:solidFill>
              <a:srgbClr val="4C929E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FD054AC-F478-4BFB-B5ED-44BFBB3BDF59}"/>
                </a:ext>
              </a:extLst>
            </p:cNvPr>
            <p:cNvSpPr/>
            <p:nvPr/>
          </p:nvSpPr>
          <p:spPr>
            <a:xfrm>
              <a:off x="10825047" y="-1417497"/>
              <a:ext cx="863789" cy="926987"/>
            </a:xfrm>
            <a:prstGeom prst="rect">
              <a:avLst/>
            </a:prstGeom>
            <a:solidFill>
              <a:srgbClr val="2D565D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pic>
        <p:nvPicPr>
          <p:cNvPr id="8" name="Immagine 7">
            <a:extLst>
              <a:ext uri="{FF2B5EF4-FFF2-40B4-BE49-F238E27FC236}">
                <a16:creationId xmlns:a16="http://schemas.microsoft.com/office/drawing/2014/main" id="{C77DF290-3581-44B1-8EE8-81112D08F0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37" t="92134" r="13601" b="2280"/>
          <a:stretch/>
        </p:blipFill>
        <p:spPr>
          <a:xfrm>
            <a:off x="1212760" y="14082306"/>
            <a:ext cx="8297469" cy="80380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36A0463-5EA0-4432-9832-8573ED54A60E}"/>
              </a:ext>
            </a:extLst>
          </p:cNvPr>
          <p:cNvSpPr txBox="1"/>
          <p:nvPr/>
        </p:nvSpPr>
        <p:spPr>
          <a:xfrm>
            <a:off x="275998" y="5307142"/>
            <a:ext cx="972586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4000" b="1" dirty="0">
              <a:latin typeface="Aaux Next Black Italic" panose="02000506000000020003" pitchFamily="2" charset="77"/>
            </a:endParaRPr>
          </a:p>
          <a:p>
            <a:pPr algn="ctr"/>
            <a:endParaRPr lang="it-IT" sz="4000" b="1" dirty="0">
              <a:solidFill>
                <a:srgbClr val="2D565D"/>
              </a:solidFill>
              <a:latin typeface="Aaux Next Black Italic" panose="02000506000000020003" pitchFamily="2" charset="77"/>
            </a:endParaRPr>
          </a:p>
          <a:p>
            <a:pPr algn="ctr"/>
            <a:r>
              <a:rPr lang="it-IT" sz="4400" b="1" dirty="0">
                <a:solidFill>
                  <a:srgbClr val="2D565D"/>
                </a:solidFill>
                <a:latin typeface="Aaux Next Black Italic" panose="02000506000000020003" pitchFamily="2" charset="77"/>
              </a:rPr>
              <a:t>Adriana </a:t>
            </a:r>
            <a:r>
              <a:rPr lang="it-IT" sz="4400" b="1" dirty="0" err="1">
                <a:solidFill>
                  <a:srgbClr val="2D565D"/>
                </a:solidFill>
                <a:latin typeface="Aaux Next Black Italic" panose="02000506000000020003" pitchFamily="2" charset="77"/>
              </a:rPr>
              <a:t>Lafranconi</a:t>
            </a:r>
            <a:endParaRPr lang="it-IT" sz="4400" b="1" dirty="0">
              <a:solidFill>
                <a:srgbClr val="2D565D"/>
              </a:solidFill>
              <a:latin typeface="Aaux Next Black Italic" panose="02000506000000020003" pitchFamily="2" charset="77"/>
            </a:endParaRPr>
          </a:p>
          <a:p>
            <a:pPr algn="ctr"/>
            <a:r>
              <a:rPr lang="it-IT" sz="4000" dirty="0">
                <a:latin typeface="Aaux Next Black Italic" panose="02000506000000020003" pitchFamily="2" charset="77"/>
              </a:rPr>
              <a:t>presenta il suo libro</a:t>
            </a:r>
          </a:p>
          <a:p>
            <a:pPr algn="ctr"/>
            <a:r>
              <a:rPr lang="it-IT" sz="6000" b="1" i="1" dirty="0">
                <a:solidFill>
                  <a:srgbClr val="B01C32"/>
                </a:solidFill>
                <a:latin typeface="Aaux Next Black Italic" panose="02000506000000020003" pitchFamily="2" charset="77"/>
              </a:rPr>
              <a:t>Il paese sul lago</a:t>
            </a:r>
          </a:p>
          <a:p>
            <a:pPr algn="ctr"/>
            <a:r>
              <a:rPr lang="it-IT" sz="4400" b="1" i="1" dirty="0">
                <a:solidFill>
                  <a:srgbClr val="B01C32"/>
                </a:solidFill>
                <a:latin typeface="Aaux Next Black Italic" panose="02000506000000020003" pitchFamily="2" charset="77"/>
              </a:rPr>
              <a:t>Cento e uno personaggi in scena</a:t>
            </a:r>
          </a:p>
          <a:p>
            <a:pPr algn="ctr"/>
            <a:r>
              <a:rPr lang="it-IT" sz="2800" b="1" i="1" dirty="0">
                <a:solidFill>
                  <a:srgbClr val="B01C32"/>
                </a:solidFill>
                <a:latin typeface="Aaux Next Black Italic" panose="02000506000000020003" pitchFamily="2" charset="77"/>
              </a:rPr>
              <a:t>(</a:t>
            </a:r>
            <a:r>
              <a:rPr lang="it-IT" sz="2800" b="1" i="1" dirty="0" err="1">
                <a:solidFill>
                  <a:srgbClr val="B01C32"/>
                </a:solidFill>
                <a:latin typeface="Aaux Next Black Italic" panose="02000506000000020003" pitchFamily="2" charset="77"/>
              </a:rPr>
              <a:t>Marcianum</a:t>
            </a:r>
            <a:r>
              <a:rPr lang="it-IT" sz="2800" b="1" i="1" dirty="0">
                <a:solidFill>
                  <a:srgbClr val="B01C32"/>
                </a:solidFill>
                <a:latin typeface="Aaux Next Black Italic" panose="02000506000000020003" pitchFamily="2" charset="77"/>
              </a:rPr>
              <a:t> Press, 2024)</a:t>
            </a:r>
          </a:p>
          <a:p>
            <a:pPr algn="ctr"/>
            <a:endParaRPr lang="it-IT" sz="900" b="1" i="1" dirty="0">
              <a:solidFill>
                <a:srgbClr val="B01C32"/>
              </a:solidFill>
              <a:latin typeface="Aaux Next Black Italic" panose="02000506000000020003" pitchFamily="2" charset="77"/>
            </a:endParaRPr>
          </a:p>
          <a:p>
            <a:pPr algn="ctr"/>
            <a:endParaRPr lang="it-IT" sz="900" dirty="0">
              <a:latin typeface="Aaux Next SemiBold" panose="02000506000000020003"/>
            </a:endParaRPr>
          </a:p>
          <a:p>
            <a:pPr algn="ctr"/>
            <a:endParaRPr lang="it-IT" sz="900" dirty="0">
              <a:latin typeface="Aaux Next SemiBold" panose="02000506000000020003"/>
            </a:endParaRPr>
          </a:p>
          <a:p>
            <a:pPr algn="ctr"/>
            <a:r>
              <a:rPr lang="it-IT" sz="3600" dirty="0">
                <a:latin typeface="Aaux Next Black Italic" panose="02000506000000020003"/>
              </a:rPr>
              <a:t>in dialogo con</a:t>
            </a:r>
            <a:r>
              <a:rPr lang="it-IT" sz="3600" dirty="0">
                <a:solidFill>
                  <a:srgbClr val="678470"/>
                </a:solidFill>
                <a:latin typeface="Aaux Next Black Italic" panose="02000506000000020003"/>
              </a:rPr>
              <a:t> </a:t>
            </a:r>
            <a:r>
              <a:rPr lang="it-IT" sz="3600" b="1" dirty="0">
                <a:solidFill>
                  <a:srgbClr val="2D565D"/>
                </a:solidFill>
                <a:latin typeface="Aaux Next Black Italic" panose="02000506000000020003"/>
              </a:rPr>
              <a:t>Marcella Fratta </a:t>
            </a:r>
            <a:endParaRPr lang="it-IT" sz="3600" dirty="0">
              <a:solidFill>
                <a:srgbClr val="2D565D"/>
              </a:solidFill>
              <a:latin typeface="Aaux Next Black Italic" panose="02000506000000020003"/>
            </a:endParaRPr>
          </a:p>
          <a:p>
            <a:pPr algn="ctr"/>
            <a:r>
              <a:rPr lang="it-IT" sz="3600" dirty="0">
                <a:latin typeface="Aaux Next Black Italic" panose="02000506000000020003"/>
              </a:rPr>
              <a:t> </a:t>
            </a:r>
            <a:r>
              <a:rPr lang="it-IT" sz="2800" dirty="0">
                <a:latin typeface="Aaux Next Black Italic" panose="02000506000000020003"/>
              </a:rPr>
              <a:t>Assessore alla Cultura del Comune di Sondrio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212AAC01-9CC4-4AB0-A985-B29CD855E2CF}"/>
              </a:ext>
            </a:extLst>
          </p:cNvPr>
          <p:cNvGrpSpPr/>
          <p:nvPr/>
        </p:nvGrpSpPr>
        <p:grpSpPr>
          <a:xfrm>
            <a:off x="8576335" y="11302733"/>
            <a:ext cx="1825451" cy="803801"/>
            <a:chOff x="7905757" y="10295999"/>
            <a:chExt cx="2096438" cy="1727999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27347DFA-9B87-4C81-9F98-549CDEF05FC0}"/>
                </a:ext>
              </a:extLst>
            </p:cNvPr>
            <p:cNvSpPr/>
            <p:nvPr/>
          </p:nvSpPr>
          <p:spPr>
            <a:xfrm>
              <a:off x="8387999" y="10295999"/>
              <a:ext cx="1614196" cy="1727999"/>
            </a:xfrm>
            <a:prstGeom prst="rect">
              <a:avLst/>
            </a:prstGeom>
            <a:solidFill>
              <a:srgbClr val="B01C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A217755F-FC24-4549-B4C5-D253E022AA6C}"/>
                </a:ext>
              </a:extLst>
            </p:cNvPr>
            <p:cNvSpPr txBox="1"/>
            <p:nvPr/>
          </p:nvSpPr>
          <p:spPr>
            <a:xfrm>
              <a:off x="7905757" y="10465260"/>
              <a:ext cx="2001145" cy="1389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3600" b="1" dirty="0">
                  <a:solidFill>
                    <a:schemeClr val="bg1"/>
                  </a:solidFill>
                  <a:effectLst/>
                  <a:latin typeface="Aaux Next Black" panose="02000506000000020003" pitchFamily="2" charset="77"/>
                </a:rPr>
                <a:t>1 </a:t>
              </a:r>
              <a:r>
                <a:rPr lang="it-IT" sz="3600" b="1" dirty="0" err="1">
                  <a:solidFill>
                    <a:schemeClr val="bg1"/>
                  </a:solidFill>
                  <a:effectLst/>
                  <a:latin typeface="Aaux Next Black" panose="02000506000000020003" pitchFamily="2" charset="77"/>
                </a:rPr>
                <a:t>ott</a:t>
              </a:r>
              <a:endParaRPr lang="it-IT" sz="3600" b="1" dirty="0">
                <a:solidFill>
                  <a:schemeClr val="bg1"/>
                </a:solidFill>
                <a:effectLst/>
                <a:latin typeface="Aaux Next Black" panose="02000506000000020003" pitchFamily="2" charset="77"/>
              </a:endParaRPr>
            </a:p>
          </p:txBody>
        </p: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65E9CDB8-38FD-4C77-946F-8B298BA3E2AB}"/>
              </a:ext>
            </a:extLst>
          </p:cNvPr>
          <p:cNvGrpSpPr/>
          <p:nvPr/>
        </p:nvGrpSpPr>
        <p:grpSpPr>
          <a:xfrm>
            <a:off x="8996238" y="12348284"/>
            <a:ext cx="1584000" cy="580575"/>
            <a:chOff x="8874216" y="11256293"/>
            <a:chExt cx="1584000" cy="580575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C4559349-56BA-44C6-8041-E078D20DDE50}"/>
                </a:ext>
              </a:extLst>
            </p:cNvPr>
            <p:cNvSpPr/>
            <p:nvPr/>
          </p:nvSpPr>
          <p:spPr>
            <a:xfrm>
              <a:off x="8874216" y="11692868"/>
              <a:ext cx="1584000" cy="144000"/>
            </a:xfrm>
            <a:prstGeom prst="rect">
              <a:avLst/>
            </a:prstGeom>
            <a:solidFill>
              <a:srgbClr val="2D56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rgbClr val="2D565D"/>
                </a:solidFill>
              </a:endParaRPr>
            </a:p>
          </p:txBody>
        </p: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A786C60F-CC75-4D2B-ABBD-203EABCC5936}"/>
                </a:ext>
              </a:extLst>
            </p:cNvPr>
            <p:cNvSpPr txBox="1"/>
            <p:nvPr/>
          </p:nvSpPr>
          <p:spPr>
            <a:xfrm>
              <a:off x="8874216" y="11256293"/>
              <a:ext cx="13792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2400" b="1" dirty="0">
                  <a:effectLst/>
                  <a:latin typeface="Aaux Next SemiBold" panose="02000506000000020003" pitchFamily="2" charset="77"/>
                </a:rPr>
                <a:t>ore 18.00</a:t>
              </a:r>
            </a:p>
          </p:txBody>
        </p:sp>
      </p:grpSp>
      <p:pic>
        <p:nvPicPr>
          <p:cNvPr id="30" name="Immagine 29">
            <a:extLst>
              <a:ext uri="{FF2B5EF4-FFF2-40B4-BE49-F238E27FC236}">
                <a16:creationId xmlns:a16="http://schemas.microsoft.com/office/drawing/2014/main" id="{0D637F82-EA2C-4CDE-BCAF-E0D1B09A0A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701" t="92253" r="92365" b="2331"/>
          <a:stretch/>
        </p:blipFill>
        <p:spPr>
          <a:xfrm>
            <a:off x="174432" y="14091082"/>
            <a:ext cx="862453" cy="795025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C9A4A41A-32DB-462B-B8DF-068EDFCCFF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737" t="91635" r="5367" b="1698"/>
          <a:stretch/>
        </p:blipFill>
        <p:spPr>
          <a:xfrm>
            <a:off x="9616782" y="13949956"/>
            <a:ext cx="734830" cy="1007990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3B7740DA-AD8B-40B3-AE89-38FD33AA3C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06" y="455818"/>
            <a:ext cx="1356558" cy="20647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DC18FA7-1B83-4270-98F9-431303B7804E}"/>
              </a:ext>
            </a:extLst>
          </p:cNvPr>
          <p:cNvSpPr txBox="1"/>
          <p:nvPr/>
        </p:nvSpPr>
        <p:spPr>
          <a:xfrm>
            <a:off x="2304821" y="12439347"/>
            <a:ext cx="6113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Aaux Next SemiBold Italic" panose="02000506000000020003" pitchFamily="2" charset="77"/>
              </a:rPr>
              <a:t>L’incontro si tiene alla Biblioteca </a:t>
            </a:r>
            <a:r>
              <a:rPr lang="it-IT" sz="2400" b="1" dirty="0" err="1">
                <a:latin typeface="Aaux Next SemiBold Italic" panose="02000506000000020003" pitchFamily="2" charset="77"/>
              </a:rPr>
              <a:t>Rajna</a:t>
            </a:r>
            <a:endParaRPr lang="it-IT" sz="2400" b="1" dirty="0">
              <a:latin typeface="Aaux Next SemiBold Italic" panose="02000506000000020003" pitchFamily="2" charset="77"/>
            </a:endParaRPr>
          </a:p>
          <a:p>
            <a:pPr algn="ctr"/>
            <a:r>
              <a:rPr lang="it-IT" sz="2400" dirty="0">
                <a:latin typeface="Aaux Next SemiBold Italic" panose="02000506000000020003" pitchFamily="2" charset="77"/>
              </a:rPr>
              <a:t>(via IV Novembre 20, Sondrio)</a:t>
            </a:r>
          </a:p>
          <a:p>
            <a:pPr algn="ctr"/>
            <a:r>
              <a:rPr lang="it-IT" sz="2400" b="1" dirty="0">
                <a:latin typeface="Aaux Next SemiBold Italic" panose="02000506000000020003" pitchFamily="2" charset="77"/>
              </a:rPr>
              <a:t>Ingresso libero, fino ad esaurimento posti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ACE73AE-9B66-41D9-AFDB-34D7D11334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7285" y="499047"/>
            <a:ext cx="3826493" cy="544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0783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1275</TotalTime>
  <Words>60</Words>
  <Application>Microsoft Office PowerPoint</Application>
  <PresentationFormat>Personalizzato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Aaux Next Black</vt:lpstr>
      <vt:lpstr>Aaux Next Black Italic</vt:lpstr>
      <vt:lpstr>Aaux Next SemiBold</vt:lpstr>
      <vt:lpstr>Aaux Next SemiBold Italic</vt:lpstr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Valeria Zani</dc:creator>
  <cp:lastModifiedBy>Utente</cp:lastModifiedBy>
  <cp:revision>139</cp:revision>
  <cp:lastPrinted>2025-09-08T09:00:45Z</cp:lastPrinted>
  <dcterms:created xsi:type="dcterms:W3CDTF">2023-01-12T08:36:22Z</dcterms:created>
  <dcterms:modified xsi:type="dcterms:W3CDTF">2025-09-16T09:14:34Z</dcterms:modified>
</cp:coreProperties>
</file>